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17"/>
  </p:notesMasterIdLst>
  <p:sldIdLst>
    <p:sldId id="256" r:id="rId2"/>
    <p:sldId id="257" r:id="rId3"/>
    <p:sldId id="276" r:id="rId4"/>
    <p:sldId id="277" r:id="rId5"/>
    <p:sldId id="259" r:id="rId6"/>
    <p:sldId id="278" r:id="rId7"/>
    <p:sldId id="279" r:id="rId8"/>
    <p:sldId id="280" r:id="rId9"/>
    <p:sldId id="261" r:id="rId10"/>
    <p:sldId id="262" r:id="rId11"/>
    <p:sldId id="263" r:id="rId12"/>
    <p:sldId id="264" r:id="rId13"/>
    <p:sldId id="271" r:id="rId14"/>
    <p:sldId id="274" r:id="rId15"/>
    <p:sldId id="27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6380" autoAdjust="0"/>
  </p:normalViewPr>
  <p:slideViewPr>
    <p:cSldViewPr>
      <p:cViewPr>
        <p:scale>
          <a:sx n="80" d="100"/>
          <a:sy n="80" d="100"/>
        </p:scale>
        <p:origin x="-2514" y="-124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55" d="100"/>
          <a:sy n="55" d="100"/>
        </p:scale>
        <p:origin x="-285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4FA040-02CD-48E6-BF86-86D6BFB46DAD}" type="datetimeFigureOut">
              <a:rPr lang="en-US" smtClean="0"/>
              <a:pPr/>
              <a:t>8/27/2015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C5A59D-4C0D-4FB1-AAC6-EC2CE469D75A}" type="slidenum">
              <a:rPr lang="en-US" smtClean="0"/>
              <a:pPr/>
              <a:t>‹#›</a:t>
            </a:fld>
            <a:endParaRPr lang="en-US"/>
          </a:p>
        </p:txBody>
      </p:sp>
    </p:spTree>
    <p:extLst>
      <p:ext uri="{BB962C8B-B14F-4D97-AF65-F5344CB8AC3E}">
        <p14:creationId xmlns:p14="http://schemas.microsoft.com/office/powerpoint/2010/main" val="1190327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D7C5A59D-4C0D-4FB1-AAC6-EC2CE469D75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charset="0"/>
              <a:buChar char="•"/>
            </a:pPr>
            <a:r>
              <a:rPr lang="sv-SE" dirty="0" smtClean="0"/>
              <a:t>Om någon frågar:</a:t>
            </a:r>
            <a:r>
              <a:rPr lang="sv-SE" baseline="0" dirty="0" smtClean="0"/>
              <a:t> 0.5 mm i x, 0.4 mm i y och 0.15 grader i </a:t>
            </a:r>
            <a:r>
              <a:rPr lang="sv-SE" baseline="0" dirty="0" err="1" smtClean="0"/>
              <a:t>theta</a:t>
            </a:r>
            <a:r>
              <a:rPr lang="sv-SE" baseline="0" dirty="0" smtClean="0"/>
              <a:t> enligt </a:t>
            </a:r>
            <a:r>
              <a:rPr lang="sv-SE" baseline="0" dirty="0" err="1" smtClean="0"/>
              <a:t>Ruis</a:t>
            </a:r>
            <a:r>
              <a:rPr lang="sv-SE" baseline="0" dirty="0" smtClean="0"/>
              <a:t> rapport ”mini trucks”</a:t>
            </a:r>
          </a:p>
          <a:p>
            <a:pPr marL="171450" indent="-171450">
              <a:buFont typeface="Arial" charset="0"/>
              <a:buChar char="•"/>
            </a:pPr>
            <a:endParaRPr lang="sv-SE" baseline="0" dirty="0" smtClean="0"/>
          </a:p>
          <a:p>
            <a:pPr marL="171450" indent="-171450">
              <a:buFont typeface="Arial" charset="0"/>
              <a:buChar char="•"/>
            </a:pPr>
            <a:endParaRPr lang="sv-SE" dirty="0"/>
          </a:p>
        </p:txBody>
      </p:sp>
      <p:sp>
        <p:nvSpPr>
          <p:cNvPr id="4" name="Slide Number Placeholder 3"/>
          <p:cNvSpPr>
            <a:spLocks noGrp="1"/>
          </p:cNvSpPr>
          <p:nvPr>
            <p:ph type="sldNum" sz="quarter" idx="10"/>
          </p:nvPr>
        </p:nvSpPr>
        <p:spPr/>
        <p:txBody>
          <a:bodyPr/>
          <a:lstStyle/>
          <a:p>
            <a:fld id="{D7C5A59D-4C0D-4FB1-AAC6-EC2CE469D75A}" type="slidenum">
              <a:rPr lang="en-US" smtClean="0"/>
              <a:pPr/>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Elin</a:t>
            </a:r>
          </a:p>
          <a:p>
            <a:r>
              <a:rPr lang="sv-SE" dirty="0" smtClean="0"/>
              <a:t>We have been working with developing controllers</a:t>
            </a:r>
            <a:r>
              <a:rPr lang="sv-SE" baseline="0" dirty="0" smtClean="0"/>
              <a:t> for mini trucks in the smart mobility lab. As you know, by driving in a platoon with small distances between the trucks you can decrease the fuel consumption and you can also improve the use of road space. But the small distance between the trucks demands autonomous control of the trucks. </a:t>
            </a:r>
          </a:p>
          <a:p>
            <a:r>
              <a:rPr lang="sv-SE" baseline="0" dirty="0" smtClean="0"/>
              <a:t>You heard about this from the Felix and Magnus, who has been working with the communications between the vehicles. Our part was to integrate the mini trucks in the simulated world, where they can communicate with each other and the simulated cars.</a:t>
            </a:r>
          </a:p>
          <a:p>
            <a:r>
              <a:rPr lang="sv-SE" baseline="0" dirty="0" smtClean="0"/>
              <a:t>Our goal was thus to develop controllers that makes the mini truck follow a certain trajectory and keep a desired velocity or follow another truck in a </a:t>
            </a:r>
            <a:r>
              <a:rPr lang="sv-SE" baseline="0" dirty="0" err="1" smtClean="0"/>
              <a:t>platoon</a:t>
            </a:r>
            <a:r>
              <a:rPr lang="sv-SE" baseline="0" dirty="0" smtClean="0"/>
              <a:t>.</a:t>
            </a:r>
          </a:p>
          <a:p>
            <a:endParaRPr lang="sv-SE" baseline="0" dirty="0" smtClean="0"/>
          </a:p>
          <a:p>
            <a:r>
              <a:rPr lang="sv-SE" baseline="0" dirty="0" smtClean="0"/>
              <a:t>* Skulle vilja lägga in en bild på bilen redan här ? </a:t>
            </a:r>
            <a:endParaRPr lang="en-US" dirty="0"/>
          </a:p>
        </p:txBody>
      </p:sp>
      <p:sp>
        <p:nvSpPr>
          <p:cNvPr id="4" name="Slide Number Placeholder 3"/>
          <p:cNvSpPr>
            <a:spLocks noGrp="1"/>
          </p:cNvSpPr>
          <p:nvPr>
            <p:ph type="sldNum" sz="quarter" idx="10"/>
          </p:nvPr>
        </p:nvSpPr>
        <p:spPr/>
        <p:txBody>
          <a:bodyPr/>
          <a:lstStyle/>
          <a:p>
            <a:fld id="{D7C5A59D-4C0D-4FB1-AAC6-EC2CE469D75A}" type="slidenum">
              <a:rPr lang="en-US" smtClean="0"/>
              <a:pPr/>
              <a:t>2</a:t>
            </a:fld>
            <a:endParaRPr lang="en-US"/>
          </a:p>
        </p:txBody>
      </p:sp>
    </p:spTree>
    <p:extLst>
      <p:ext uri="{BB962C8B-B14F-4D97-AF65-F5344CB8AC3E}">
        <p14:creationId xmlns:p14="http://schemas.microsoft.com/office/powerpoint/2010/main" val="2259231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smtClean="0"/>
              <a:t>Bild på en av</a:t>
            </a:r>
            <a:r>
              <a:rPr lang="sv-SE" baseline="0" dirty="0" smtClean="0"/>
              <a:t> våra RIOs.</a:t>
            </a:r>
            <a:endParaRPr lang="sv-SE" dirty="0"/>
          </a:p>
        </p:txBody>
      </p:sp>
      <p:sp>
        <p:nvSpPr>
          <p:cNvPr id="4" name="Platshållare för bildnummer 3"/>
          <p:cNvSpPr>
            <a:spLocks noGrp="1"/>
          </p:cNvSpPr>
          <p:nvPr>
            <p:ph type="sldNum" sz="quarter" idx="10"/>
          </p:nvPr>
        </p:nvSpPr>
        <p:spPr/>
        <p:txBody>
          <a:bodyPr/>
          <a:lstStyle/>
          <a:p>
            <a:fld id="{D7C5A59D-4C0D-4FB1-AAC6-EC2CE469D75A}" type="slidenum">
              <a:rPr lang="en-US" smtClean="0"/>
              <a:pPr/>
              <a:t>4</a:t>
            </a:fld>
            <a:endParaRPr lang="en-US"/>
          </a:p>
        </p:txBody>
      </p:sp>
    </p:spTree>
    <p:extLst>
      <p:ext uri="{BB962C8B-B14F-4D97-AF65-F5344CB8AC3E}">
        <p14:creationId xmlns:p14="http://schemas.microsoft.com/office/powerpoint/2010/main" val="253770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Elin</a:t>
            </a:r>
          </a:p>
          <a:p>
            <a:r>
              <a:rPr lang="en-US" noProof="0" dirty="0" smtClean="0"/>
              <a:t>The cruise</a:t>
            </a:r>
            <a:r>
              <a:rPr lang="en-US" baseline="0" noProof="0" dirty="0" smtClean="0"/>
              <a:t> control is implemented on the </a:t>
            </a:r>
            <a:r>
              <a:rPr lang="en-US" baseline="0" noProof="0" dirty="0" err="1" smtClean="0"/>
              <a:t>myRIO</a:t>
            </a:r>
            <a:r>
              <a:rPr lang="en-US" baseline="0" noProof="0" dirty="0" smtClean="0"/>
              <a:t> device and designed to make the truck keep a velocity reference. The cruise controller is a PI controller. The velocity of the truck is based on an estimation of the current velocity that is calculated from the position of the truck at certain times. The period of the samples can vary slightly, and to get a good estimation it is important to use the actual time of the sample. The estimated velocity is calculated 20 times per second, and we used a median filter to decrease the noise. </a:t>
            </a:r>
          </a:p>
          <a:p>
            <a:r>
              <a:rPr lang="en-US" baseline="0" noProof="0" dirty="0" smtClean="0"/>
              <a:t>All cars are unique, and they have different relations between the applied voltage and the velocity. To be able to control the velocity in a good way, we did tests where the velocity was estimated while a triangular voltage was applied as a voltage command. The steering voltage was kept constant. This resulted in graphs like this one *BILD*. First, the voltage is increased, resulting in the lower graph. Then the voltage is decreased, giving us the other part. As we can see, we have a resistance when the truck starts to drive, which means that we have to apply a higher voltage to make the truck move than to keep it moving. This will affect the behavior of the truck when using the cruise control, but in our work the effect was small enough so that we didn’t need to consider this.</a:t>
            </a:r>
          </a:p>
          <a:p>
            <a:endParaRPr lang="en-US" dirty="0"/>
          </a:p>
        </p:txBody>
      </p:sp>
      <p:sp>
        <p:nvSpPr>
          <p:cNvPr id="4" name="Slide Number Placeholder 3"/>
          <p:cNvSpPr>
            <a:spLocks noGrp="1"/>
          </p:cNvSpPr>
          <p:nvPr>
            <p:ph type="sldNum" sz="quarter" idx="10"/>
          </p:nvPr>
        </p:nvSpPr>
        <p:spPr/>
        <p:txBody>
          <a:bodyPr/>
          <a:lstStyle/>
          <a:p>
            <a:fld id="{D7C5A59D-4C0D-4FB1-AAC6-EC2CE469D75A}" type="slidenum">
              <a:rPr lang="en-US" smtClean="0"/>
              <a:pPr/>
              <a:t>5</a:t>
            </a:fld>
            <a:endParaRPr lang="en-US"/>
          </a:p>
        </p:txBody>
      </p:sp>
    </p:spTree>
    <p:extLst>
      <p:ext uri="{BB962C8B-B14F-4D97-AF65-F5344CB8AC3E}">
        <p14:creationId xmlns:p14="http://schemas.microsoft.com/office/powerpoint/2010/main" val="3453317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Johan</a:t>
            </a:r>
            <a:endParaRPr lang="en-US" dirty="0"/>
          </a:p>
        </p:txBody>
      </p:sp>
      <p:sp>
        <p:nvSpPr>
          <p:cNvPr id="4" name="Slide Number Placeholder 3"/>
          <p:cNvSpPr>
            <a:spLocks noGrp="1"/>
          </p:cNvSpPr>
          <p:nvPr>
            <p:ph type="sldNum" sz="quarter" idx="10"/>
          </p:nvPr>
        </p:nvSpPr>
        <p:spPr/>
        <p:txBody>
          <a:bodyPr/>
          <a:lstStyle/>
          <a:p>
            <a:fld id="{D7C5A59D-4C0D-4FB1-AAC6-EC2CE469D75A}" type="slidenum">
              <a:rPr lang="en-US" smtClean="0"/>
              <a:pPr/>
              <a:t>7</a:t>
            </a:fld>
            <a:endParaRPr lang="en-US"/>
          </a:p>
        </p:txBody>
      </p:sp>
    </p:spTree>
    <p:extLst>
      <p:ext uri="{BB962C8B-B14F-4D97-AF65-F5344CB8AC3E}">
        <p14:creationId xmlns:p14="http://schemas.microsoft.com/office/powerpoint/2010/main" val="2728780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C5A59D-4C0D-4FB1-AAC6-EC2CE469D75A}" type="slidenum">
              <a:rPr lang="en-US" smtClean="0"/>
              <a:pPr/>
              <a:t>8</a:t>
            </a:fld>
            <a:endParaRPr lang="en-US"/>
          </a:p>
        </p:txBody>
      </p:sp>
    </p:spTree>
    <p:extLst>
      <p:ext uri="{BB962C8B-B14F-4D97-AF65-F5344CB8AC3E}">
        <p14:creationId xmlns:p14="http://schemas.microsoft.com/office/powerpoint/2010/main" val="2263001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Elin</a:t>
            </a:r>
          </a:p>
          <a:p>
            <a:r>
              <a:rPr lang="sv-SE" dirty="0" smtClean="0"/>
              <a:t>This controller</a:t>
            </a:r>
            <a:r>
              <a:rPr lang="sv-SE" baseline="0" dirty="0" smtClean="0"/>
              <a:t> is also implemented on the myRIO device, and is also a PID controller. It is based on the current distance to the point that we want to follow and the desired distance. The distance is always calculated along the trajectory since we always want the truck to keep in the lane. </a:t>
            </a:r>
            <a:endParaRPr lang="en-US" dirty="0"/>
          </a:p>
        </p:txBody>
      </p:sp>
      <p:sp>
        <p:nvSpPr>
          <p:cNvPr id="4" name="Slide Number Placeholder 3"/>
          <p:cNvSpPr>
            <a:spLocks noGrp="1"/>
          </p:cNvSpPr>
          <p:nvPr>
            <p:ph type="sldNum" sz="quarter" idx="10"/>
          </p:nvPr>
        </p:nvSpPr>
        <p:spPr/>
        <p:txBody>
          <a:bodyPr/>
          <a:lstStyle/>
          <a:p>
            <a:fld id="{D7C5A59D-4C0D-4FB1-AAC6-EC2CE469D75A}" type="slidenum">
              <a:rPr lang="en-US" smtClean="0"/>
              <a:pPr/>
              <a:t>9</a:t>
            </a:fld>
            <a:endParaRPr lang="en-US"/>
          </a:p>
        </p:txBody>
      </p:sp>
    </p:spTree>
    <p:extLst>
      <p:ext uri="{BB962C8B-B14F-4D97-AF65-F5344CB8AC3E}">
        <p14:creationId xmlns:p14="http://schemas.microsoft.com/office/powerpoint/2010/main" val="3182023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implementing the</a:t>
            </a:r>
            <a:r>
              <a:rPr lang="en-US" baseline="0" dirty="0" smtClean="0"/>
              <a:t> controllers for our trucks together with the simulated world and the communication from Felix and Magnus project, we had to modify parts of our work. The program from which we </a:t>
            </a:r>
            <a:r>
              <a:rPr lang="en-US" baseline="0" dirty="0" err="1" smtClean="0"/>
              <a:t>reveived</a:t>
            </a:r>
            <a:r>
              <a:rPr lang="en-US" baseline="0" dirty="0" smtClean="0"/>
              <a:t> the position didn’t work, so they had to send us the position of each truck together as well as the time related to each sample together with the other information. We received the desired velocity for each truck, the desired lane and the desired and current distance to the truck that should be followed if the truck is in a platoon. </a:t>
            </a:r>
            <a:endParaRPr lang="en-US" dirty="0"/>
          </a:p>
        </p:txBody>
      </p:sp>
      <p:sp>
        <p:nvSpPr>
          <p:cNvPr id="4" name="Slide Number Placeholder 3"/>
          <p:cNvSpPr>
            <a:spLocks noGrp="1"/>
          </p:cNvSpPr>
          <p:nvPr>
            <p:ph type="sldNum" sz="quarter" idx="10"/>
          </p:nvPr>
        </p:nvSpPr>
        <p:spPr/>
        <p:txBody>
          <a:bodyPr/>
          <a:lstStyle/>
          <a:p>
            <a:fld id="{D7C5A59D-4C0D-4FB1-AAC6-EC2CE469D75A}" type="slidenum">
              <a:rPr lang="en-US" smtClean="0"/>
              <a:pPr/>
              <a:t>10</a:t>
            </a:fld>
            <a:endParaRPr lang="en-US"/>
          </a:p>
        </p:txBody>
      </p:sp>
    </p:spTree>
    <p:extLst>
      <p:ext uri="{BB962C8B-B14F-4D97-AF65-F5344CB8AC3E}">
        <p14:creationId xmlns:p14="http://schemas.microsoft.com/office/powerpoint/2010/main" val="647328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sv-SE" dirty="0" smtClean="0"/>
              <a:t>In</a:t>
            </a:r>
            <a:r>
              <a:rPr lang="sv-SE" baseline="0" dirty="0" smtClean="0"/>
              <a:t> a while we will show you the result of our work in the Smart Mobility Lab. We will show you how the trucks can create a platoon, overtake each other and avoid an obstacle as well as give space for an emergency vehicle.</a:t>
            </a:r>
            <a:endParaRPr lang="sv-SE" dirty="0"/>
          </a:p>
        </p:txBody>
      </p:sp>
      <p:sp>
        <p:nvSpPr>
          <p:cNvPr id="4" name="Slide Number Placeholder 3"/>
          <p:cNvSpPr>
            <a:spLocks noGrp="1"/>
          </p:cNvSpPr>
          <p:nvPr>
            <p:ph type="sldNum" sz="quarter" idx="10"/>
          </p:nvPr>
        </p:nvSpPr>
        <p:spPr/>
        <p:txBody>
          <a:bodyPr/>
          <a:lstStyle/>
          <a:p>
            <a:fld id="{D7C5A59D-4C0D-4FB1-AAC6-EC2CE469D75A}"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48D898-FCB7-4F86-BF54-E4CF745EDAAF}" type="datetimeFigureOut">
              <a:rPr lang="en-US" smtClean="0"/>
              <a:pPr/>
              <a:t>8/27/2015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1E375A-A072-42EE-A4D6-E8A8C687A25D}" type="slidenum">
              <a:rPr lang="en-US" smtClean="0"/>
              <a:pPr/>
              <a:t>‹#›</a:t>
            </a:fld>
            <a:endParaRPr lang="en-US"/>
          </a:p>
        </p:txBody>
      </p:sp>
    </p:spTree>
    <p:extLst>
      <p:ext uri="{BB962C8B-B14F-4D97-AF65-F5344CB8AC3E}">
        <p14:creationId xmlns:p14="http://schemas.microsoft.com/office/powerpoint/2010/main" val="2023954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8D898-FCB7-4F86-BF54-E4CF745EDAAF}" type="datetimeFigureOut">
              <a:rPr lang="en-US" smtClean="0"/>
              <a:pPr/>
              <a:t>8/27/2015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1E375A-A072-42EE-A4D6-E8A8C687A25D}" type="slidenum">
              <a:rPr lang="en-US" smtClean="0"/>
              <a:pPr/>
              <a:t>‹#›</a:t>
            </a:fld>
            <a:endParaRPr lang="en-US"/>
          </a:p>
        </p:txBody>
      </p:sp>
    </p:spTree>
    <p:extLst>
      <p:ext uri="{BB962C8B-B14F-4D97-AF65-F5344CB8AC3E}">
        <p14:creationId xmlns:p14="http://schemas.microsoft.com/office/powerpoint/2010/main" val="144965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8D898-FCB7-4F86-BF54-E4CF745EDAAF}" type="datetimeFigureOut">
              <a:rPr lang="en-US" smtClean="0"/>
              <a:pPr/>
              <a:t>8/27/2015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1E375A-A072-42EE-A4D6-E8A8C687A25D}" type="slidenum">
              <a:rPr lang="en-US" smtClean="0"/>
              <a:pPr/>
              <a:t>‹#›</a:t>
            </a:fld>
            <a:endParaRPr lang="en-US"/>
          </a:p>
        </p:txBody>
      </p:sp>
    </p:spTree>
    <p:extLst>
      <p:ext uri="{BB962C8B-B14F-4D97-AF65-F5344CB8AC3E}">
        <p14:creationId xmlns:p14="http://schemas.microsoft.com/office/powerpoint/2010/main" val="1225138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8D898-FCB7-4F86-BF54-E4CF745EDAAF}" type="datetimeFigureOut">
              <a:rPr lang="en-US" smtClean="0"/>
              <a:pPr/>
              <a:t>8/27/2015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1E375A-A072-42EE-A4D6-E8A8C687A25D}" type="slidenum">
              <a:rPr lang="en-US" smtClean="0"/>
              <a:pPr/>
              <a:t>‹#›</a:t>
            </a:fld>
            <a:endParaRPr lang="en-US"/>
          </a:p>
        </p:txBody>
      </p:sp>
    </p:spTree>
    <p:extLst>
      <p:ext uri="{BB962C8B-B14F-4D97-AF65-F5344CB8AC3E}">
        <p14:creationId xmlns:p14="http://schemas.microsoft.com/office/powerpoint/2010/main" val="212883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48D898-FCB7-4F86-BF54-E4CF745EDAAF}" type="datetimeFigureOut">
              <a:rPr lang="en-US" smtClean="0"/>
              <a:pPr/>
              <a:t>8/27/2015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1E375A-A072-42EE-A4D6-E8A8C687A25D}" type="slidenum">
              <a:rPr lang="en-US" smtClean="0"/>
              <a:pPr/>
              <a:t>‹#›</a:t>
            </a:fld>
            <a:endParaRPr lang="en-US"/>
          </a:p>
        </p:txBody>
      </p:sp>
    </p:spTree>
    <p:extLst>
      <p:ext uri="{BB962C8B-B14F-4D97-AF65-F5344CB8AC3E}">
        <p14:creationId xmlns:p14="http://schemas.microsoft.com/office/powerpoint/2010/main" val="1827761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48D898-FCB7-4F86-BF54-E4CF745EDAAF}" type="datetimeFigureOut">
              <a:rPr lang="en-US" smtClean="0"/>
              <a:pPr/>
              <a:t>8/27/2015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1E375A-A072-42EE-A4D6-E8A8C687A25D}" type="slidenum">
              <a:rPr lang="en-US" smtClean="0"/>
              <a:pPr/>
              <a:t>‹#›</a:t>
            </a:fld>
            <a:endParaRPr lang="en-US"/>
          </a:p>
        </p:txBody>
      </p:sp>
    </p:spTree>
    <p:extLst>
      <p:ext uri="{BB962C8B-B14F-4D97-AF65-F5344CB8AC3E}">
        <p14:creationId xmlns:p14="http://schemas.microsoft.com/office/powerpoint/2010/main" val="21333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48D898-FCB7-4F86-BF54-E4CF745EDAAF}" type="datetimeFigureOut">
              <a:rPr lang="en-US" smtClean="0"/>
              <a:pPr/>
              <a:t>8/27/2015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1E375A-A072-42EE-A4D6-E8A8C687A25D}" type="slidenum">
              <a:rPr lang="en-US" smtClean="0"/>
              <a:pPr/>
              <a:t>‹#›</a:t>
            </a:fld>
            <a:endParaRPr lang="en-US"/>
          </a:p>
        </p:txBody>
      </p:sp>
    </p:spTree>
    <p:extLst>
      <p:ext uri="{BB962C8B-B14F-4D97-AF65-F5344CB8AC3E}">
        <p14:creationId xmlns:p14="http://schemas.microsoft.com/office/powerpoint/2010/main" val="1614967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48D898-FCB7-4F86-BF54-E4CF745EDAAF}" type="datetimeFigureOut">
              <a:rPr lang="en-US" smtClean="0"/>
              <a:pPr/>
              <a:t>8/27/2015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1E375A-A072-42EE-A4D6-E8A8C687A25D}" type="slidenum">
              <a:rPr lang="en-US" smtClean="0"/>
              <a:pPr/>
              <a:t>‹#›</a:t>
            </a:fld>
            <a:endParaRPr lang="en-US"/>
          </a:p>
        </p:txBody>
      </p:sp>
    </p:spTree>
    <p:extLst>
      <p:ext uri="{BB962C8B-B14F-4D97-AF65-F5344CB8AC3E}">
        <p14:creationId xmlns:p14="http://schemas.microsoft.com/office/powerpoint/2010/main" val="310341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8D898-FCB7-4F86-BF54-E4CF745EDAAF}" type="datetimeFigureOut">
              <a:rPr lang="en-US" smtClean="0"/>
              <a:pPr/>
              <a:t>8/27/2015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1E375A-A072-42EE-A4D6-E8A8C687A25D}" type="slidenum">
              <a:rPr lang="en-US" smtClean="0"/>
              <a:pPr/>
              <a:t>‹#›</a:t>
            </a:fld>
            <a:endParaRPr lang="en-US"/>
          </a:p>
        </p:txBody>
      </p:sp>
    </p:spTree>
    <p:extLst>
      <p:ext uri="{BB962C8B-B14F-4D97-AF65-F5344CB8AC3E}">
        <p14:creationId xmlns:p14="http://schemas.microsoft.com/office/powerpoint/2010/main" val="1582684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48D898-FCB7-4F86-BF54-E4CF745EDAAF}" type="datetimeFigureOut">
              <a:rPr lang="en-US" smtClean="0"/>
              <a:pPr/>
              <a:t>8/27/2015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1E375A-A072-42EE-A4D6-E8A8C687A25D}" type="slidenum">
              <a:rPr lang="en-US" smtClean="0"/>
              <a:pPr/>
              <a:t>‹#›</a:t>
            </a:fld>
            <a:endParaRPr lang="en-US"/>
          </a:p>
        </p:txBody>
      </p:sp>
    </p:spTree>
    <p:extLst>
      <p:ext uri="{BB962C8B-B14F-4D97-AF65-F5344CB8AC3E}">
        <p14:creationId xmlns:p14="http://schemas.microsoft.com/office/powerpoint/2010/main" val="2646079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48D898-FCB7-4F86-BF54-E4CF745EDAAF}" type="datetimeFigureOut">
              <a:rPr lang="en-US" smtClean="0"/>
              <a:pPr/>
              <a:t>8/27/2015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1E375A-A072-42EE-A4D6-E8A8C687A25D}" type="slidenum">
              <a:rPr lang="en-US" smtClean="0"/>
              <a:pPr/>
              <a:t>‹#›</a:t>
            </a:fld>
            <a:endParaRPr lang="en-US"/>
          </a:p>
        </p:txBody>
      </p:sp>
    </p:spTree>
    <p:extLst>
      <p:ext uri="{BB962C8B-B14F-4D97-AF65-F5344CB8AC3E}">
        <p14:creationId xmlns:p14="http://schemas.microsoft.com/office/powerpoint/2010/main" val="1283944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48D898-FCB7-4F86-BF54-E4CF745EDAAF}" type="datetimeFigureOut">
              <a:rPr lang="en-US" smtClean="0"/>
              <a:pPr/>
              <a:t>8/27/2015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E375A-A072-42EE-A4D6-E8A8C687A25D}" type="slidenum">
              <a:rPr lang="en-US" smtClean="0"/>
              <a:pPr/>
              <a:t>‹#›</a:t>
            </a:fld>
            <a:endParaRPr lang="en-US"/>
          </a:p>
        </p:txBody>
      </p:sp>
    </p:spTree>
    <p:extLst>
      <p:ext uri="{BB962C8B-B14F-4D97-AF65-F5344CB8AC3E}">
        <p14:creationId xmlns:p14="http://schemas.microsoft.com/office/powerpoint/2010/main" val="3488583245"/>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Elin\Desktop\Sommarjobb%202015\Bilder%20och%20film\Emergency%20Vehicle%20Scenario.mp4" TargetMode="External"/><Relationship Id="rId1" Type="http://schemas.microsoft.com/office/2007/relationships/media" Target="file:///C:\Users\Elin\Desktop\Sommarjobb%202015\Bilder%20och%20film\Emergency%20Vehicle%20Scenario.mp4"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Elin\Desktop\Sommarjobb%202015\Bilder%20och%20film\Distance%20keeper.mp4" TargetMode="External"/><Relationship Id="rId1" Type="http://schemas.microsoft.com/office/2007/relationships/media" Target="file:///C:\Users\Elin\Desktop\Sommarjobb%202015\Bilder%20och%20film\Distance%20keeper.mp4"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Elin\Desktop\Sommarjobb%202015\Bilder%20och%20film\Merge%204%20Trucks.mp4" TargetMode="External"/><Relationship Id="rId1" Type="http://schemas.microsoft.com/office/2007/relationships/media" Target="file:///C:\Users\Elin\Desktop\Sommarjobb%202015\Bilder%20och%20film\Merge%204%20Trucks.mp4"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sv-SE" dirty="0" err="1" smtClean="0"/>
              <a:t>Decentralized</a:t>
            </a:r>
            <a:r>
              <a:rPr lang="sv-SE" dirty="0" smtClean="0"/>
              <a:t> </a:t>
            </a:r>
            <a:r>
              <a:rPr lang="sv-SE" dirty="0"/>
              <a:t>C</a:t>
            </a:r>
            <a:r>
              <a:rPr lang="sv-SE" dirty="0" smtClean="0"/>
              <a:t>ontrol </a:t>
            </a:r>
            <a:r>
              <a:rPr lang="sv-SE" dirty="0" err="1" smtClean="0"/>
              <a:t>of</a:t>
            </a:r>
            <a:r>
              <a:rPr lang="sv-SE" dirty="0" smtClean="0"/>
              <a:t> Truck </a:t>
            </a:r>
            <a:r>
              <a:rPr lang="sv-SE" dirty="0" err="1" smtClean="0"/>
              <a:t>Vehicles</a:t>
            </a:r>
            <a:endParaRPr lang="en-US" dirty="0"/>
          </a:p>
        </p:txBody>
      </p:sp>
      <p:sp>
        <p:nvSpPr>
          <p:cNvPr id="3" name="Subtitle 2"/>
          <p:cNvSpPr>
            <a:spLocks noGrp="1"/>
          </p:cNvSpPr>
          <p:nvPr>
            <p:ph type="subTitle" idx="1"/>
          </p:nvPr>
        </p:nvSpPr>
        <p:spPr/>
        <p:txBody>
          <a:bodyPr>
            <a:normAutofit/>
          </a:bodyPr>
          <a:lstStyle/>
          <a:p>
            <a:r>
              <a:rPr lang="sv-SE" dirty="0" smtClean="0"/>
              <a:t>Johan Clemedson </a:t>
            </a:r>
            <a:br>
              <a:rPr lang="sv-SE" dirty="0" smtClean="0"/>
            </a:br>
            <a:r>
              <a:rPr lang="sv-SE" dirty="0" smtClean="0"/>
              <a:t>and Elin Karlsson</a:t>
            </a:r>
          </a:p>
          <a:p>
            <a:r>
              <a:rPr lang="sv-SE" dirty="0" smtClean="0"/>
              <a:t>2015-08-28</a:t>
            </a:r>
            <a:endParaRPr lang="en-US" dirty="0"/>
          </a:p>
        </p:txBody>
      </p:sp>
      <p:pic>
        <p:nvPicPr>
          <p:cNvPr id="4" name="Picture 3" descr="Truck.jpg"/>
          <p:cNvPicPr>
            <a:picLocks noChangeAspect="1"/>
          </p:cNvPicPr>
          <p:nvPr/>
        </p:nvPicPr>
        <p:blipFill>
          <a:blip r:embed="rId3" cstate="print"/>
          <a:srcRect t="9051" r="-399" b="20600"/>
          <a:stretch>
            <a:fillRect/>
          </a:stretch>
        </p:blipFill>
        <p:spPr>
          <a:xfrm>
            <a:off x="6300192" y="3295200"/>
            <a:ext cx="2072829" cy="2582072"/>
          </a:xfrm>
          <a:prstGeom prst="rect">
            <a:avLst/>
          </a:prstGeom>
        </p:spPr>
      </p:pic>
    </p:spTree>
    <p:extLst>
      <p:ext uri="{BB962C8B-B14F-4D97-AF65-F5344CB8AC3E}">
        <p14:creationId xmlns:p14="http://schemas.microsoft.com/office/powerpoint/2010/main" val="392271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Supervisory Layer and Communication</a:t>
            </a:r>
            <a:endParaRPr lang="en-US" dirty="0"/>
          </a:p>
        </p:txBody>
      </p:sp>
      <p:sp>
        <p:nvSpPr>
          <p:cNvPr id="3" name="Content Placeholder 2"/>
          <p:cNvSpPr>
            <a:spLocks noGrp="1"/>
          </p:cNvSpPr>
          <p:nvPr>
            <p:ph idx="1"/>
          </p:nvPr>
        </p:nvSpPr>
        <p:spPr/>
        <p:txBody>
          <a:bodyPr/>
          <a:lstStyle/>
          <a:p>
            <a:r>
              <a:rPr lang="en-US" dirty="0" smtClean="0"/>
              <a:t>Parameters from supervisory layer</a:t>
            </a:r>
            <a:br>
              <a:rPr lang="en-US" dirty="0" smtClean="0"/>
            </a:br>
            <a:r>
              <a:rPr lang="en-US" dirty="0" smtClean="0"/>
              <a:t>- desired velocity</a:t>
            </a:r>
            <a:br>
              <a:rPr lang="en-US" dirty="0" smtClean="0"/>
            </a:br>
            <a:r>
              <a:rPr lang="en-US" dirty="0" smtClean="0"/>
              <a:t>- desired lane</a:t>
            </a:r>
            <a:br>
              <a:rPr lang="en-US" dirty="0" smtClean="0"/>
            </a:br>
            <a:r>
              <a:rPr lang="en-US" dirty="0" smtClean="0"/>
              <a:t>- desired and current distance</a:t>
            </a:r>
          </a:p>
          <a:p>
            <a:r>
              <a:rPr lang="en-US" dirty="0" smtClean="0"/>
              <a:t>Emergency vehicle</a:t>
            </a:r>
            <a:br>
              <a:rPr lang="en-US" dirty="0" smtClean="0"/>
            </a:br>
            <a:r>
              <a:rPr lang="en-US" dirty="0" smtClean="0"/>
              <a:t>scenario</a:t>
            </a:r>
            <a:br>
              <a:rPr lang="en-US" dirty="0" smtClean="0"/>
            </a:br>
            <a:r>
              <a:rPr lang="en-US" dirty="0" smtClean="0"/>
              <a:t>- offset</a:t>
            </a:r>
          </a:p>
          <a:p>
            <a:pPr marL="0" indent="0">
              <a:buNone/>
            </a:pPr>
            <a:endParaRPr lang="en-US" dirty="0"/>
          </a:p>
        </p:txBody>
      </p:sp>
    </p:spTree>
    <p:extLst>
      <p:ext uri="{BB962C8B-B14F-4D97-AF65-F5344CB8AC3E}">
        <p14:creationId xmlns:p14="http://schemas.microsoft.com/office/powerpoint/2010/main" val="1950022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Platooning</a:t>
            </a:r>
          </a:p>
          <a:p>
            <a:r>
              <a:rPr lang="en-US" dirty="0" smtClean="0"/>
              <a:t>Overtaking</a:t>
            </a:r>
          </a:p>
          <a:p>
            <a:r>
              <a:rPr lang="en-US" dirty="0" smtClean="0"/>
              <a:t>Avoiding obstacle</a:t>
            </a:r>
          </a:p>
          <a:p>
            <a:r>
              <a:rPr lang="en-US" dirty="0" smtClean="0"/>
              <a:t>Emergency vehicle</a:t>
            </a:r>
            <a:endParaRPr lang="en-US" dirty="0"/>
          </a:p>
        </p:txBody>
      </p:sp>
    </p:spTree>
    <p:extLst>
      <p:ext uri="{BB962C8B-B14F-4D97-AF65-F5344CB8AC3E}">
        <p14:creationId xmlns:p14="http://schemas.microsoft.com/office/powerpoint/2010/main" val="1950022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46650"/>
          </a:xfrm>
        </p:spPr>
        <p:txBody>
          <a:bodyPr>
            <a:normAutofit/>
          </a:bodyPr>
          <a:lstStyle/>
          <a:p>
            <a:r>
              <a:rPr lang="en-US" dirty="0" smtClean="0"/>
              <a:t>Questions</a:t>
            </a:r>
            <a:r>
              <a:rPr lang="en-US" dirty="0" smtClean="0"/>
              <a:t>?</a:t>
            </a:r>
            <a:br>
              <a:rPr lang="en-US" dirty="0" smtClean="0"/>
            </a:br>
            <a:r>
              <a:rPr lang="en-US" dirty="0"/>
              <a:t/>
            </a:r>
            <a:br>
              <a:rPr lang="en-US" dirty="0"/>
            </a:br>
            <a:r>
              <a:rPr lang="en-US" dirty="0" smtClean="0"/>
              <a:t>Thank you!</a:t>
            </a:r>
            <a:endParaRPr lang="en-US" dirty="0"/>
          </a:p>
        </p:txBody>
      </p:sp>
      <p:sp>
        <p:nvSpPr>
          <p:cNvPr id="3" name="Content Placeholder 2"/>
          <p:cNvSpPr>
            <a:spLocks noGrp="1"/>
          </p:cNvSpPr>
          <p:nvPr>
            <p:ph idx="1"/>
          </p:nvPr>
        </p:nvSpPr>
        <p:spPr>
          <a:xfrm>
            <a:off x="457200" y="1600201"/>
            <a:ext cx="8229600" cy="3989040"/>
          </a:xfrm>
        </p:spPr>
        <p:txBody>
          <a:bodyPr>
            <a:normAutofit/>
          </a:bodyPr>
          <a:lstStyle/>
          <a:p>
            <a:endParaRPr lang="en-US" dirty="0" smtClean="0"/>
          </a:p>
          <a:p>
            <a:endParaRPr lang="en-US" dirty="0" smtClean="0"/>
          </a:p>
          <a:p>
            <a:endParaRPr lang="en-US" dirty="0" smtClean="0"/>
          </a:p>
          <a:p>
            <a:pPr>
              <a:buNone/>
            </a:pPr>
            <a:endParaRPr lang="en-US" dirty="0" smtClean="0"/>
          </a:p>
          <a:p>
            <a:pPr>
              <a:buNone/>
            </a:pPr>
            <a:endParaRPr lang="en-US" dirty="0" smtClean="0"/>
          </a:p>
        </p:txBody>
      </p:sp>
    </p:spTree>
    <p:extLst>
      <p:ext uri="{BB962C8B-B14F-4D97-AF65-F5344CB8AC3E}">
        <p14:creationId xmlns:p14="http://schemas.microsoft.com/office/powerpoint/2010/main" val="1950022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Emergency Vehicle Scenario</a:t>
            </a:r>
            <a:endParaRPr lang="sv-SE" dirty="0"/>
          </a:p>
        </p:txBody>
      </p:sp>
      <p:sp>
        <p:nvSpPr>
          <p:cNvPr id="3" name="Content Placeholder 2"/>
          <p:cNvSpPr>
            <a:spLocks noGrp="1"/>
          </p:cNvSpPr>
          <p:nvPr>
            <p:ph idx="1"/>
          </p:nvPr>
        </p:nvSpPr>
        <p:spPr/>
        <p:txBody>
          <a:bodyPr/>
          <a:lstStyle/>
          <a:p>
            <a:endParaRPr lang="sv-SE"/>
          </a:p>
        </p:txBody>
      </p:sp>
      <p:pic>
        <p:nvPicPr>
          <p:cNvPr id="4" name="Emergency Vehicle Scenario.mp4">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cstate="print"/>
          <a:stretch>
            <a:fillRect/>
          </a:stretch>
        </p:blipFill>
        <p:spPr>
          <a:xfrm>
            <a:off x="2411760" y="2708920"/>
            <a:ext cx="4320480" cy="324036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Keep Distance Control</a:t>
            </a:r>
            <a:endParaRPr lang="sv-SE" dirty="0"/>
          </a:p>
        </p:txBody>
      </p:sp>
      <p:pic>
        <p:nvPicPr>
          <p:cNvPr id="4" name="Distance keeper.mp4">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4" cstate="print"/>
          <a:stretch>
            <a:fillRect/>
          </a:stretch>
        </p:blipFill>
        <p:spPr>
          <a:xfrm>
            <a:off x="2627784" y="1628800"/>
            <a:ext cx="3924267" cy="2943200"/>
          </a:xfrm>
          <a:prstGeom prst="rect">
            <a:avLst/>
          </a:prstGeom>
          <a:scene3d>
            <a:camera prst="orthographicFront">
              <a:rot lat="10800000" lon="0" rev="0"/>
            </a:camera>
            <a:lightRig rig="threePt" dir="t"/>
          </a:scene3d>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mute="1">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Merge Platoons</a:t>
            </a:r>
            <a:endParaRPr lang="sv-SE" dirty="0"/>
          </a:p>
        </p:txBody>
      </p:sp>
      <p:sp>
        <p:nvSpPr>
          <p:cNvPr id="3" name="Content Placeholder 2"/>
          <p:cNvSpPr>
            <a:spLocks noGrp="1"/>
          </p:cNvSpPr>
          <p:nvPr>
            <p:ph idx="1"/>
          </p:nvPr>
        </p:nvSpPr>
        <p:spPr/>
        <p:txBody>
          <a:bodyPr/>
          <a:lstStyle/>
          <a:p>
            <a:endParaRPr lang="sv-SE"/>
          </a:p>
        </p:txBody>
      </p:sp>
      <p:pic>
        <p:nvPicPr>
          <p:cNvPr id="4" name="Merge 4 Trucks.mp4">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cstate="print"/>
          <a:stretch>
            <a:fillRect/>
          </a:stretch>
        </p:blipFill>
        <p:spPr>
          <a:xfrm>
            <a:off x="2123728" y="2204864"/>
            <a:ext cx="4188296" cy="314122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Design controller for mini trucks</a:t>
            </a:r>
            <a:br>
              <a:rPr lang="en-US" dirty="0" smtClean="0"/>
            </a:br>
            <a:endParaRPr lang="en-US" dirty="0" smtClean="0"/>
          </a:p>
          <a:p>
            <a:r>
              <a:rPr lang="en-US" dirty="0" smtClean="0"/>
              <a:t>Platoons </a:t>
            </a:r>
          </a:p>
          <a:p>
            <a:r>
              <a:rPr lang="en-US" dirty="0" smtClean="0"/>
              <a:t>Autonomous driving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4312" y="3946792"/>
            <a:ext cx="3754152" cy="2434536"/>
          </a:xfrm>
          <a:prstGeom prst="rect">
            <a:avLst/>
          </a:prstGeom>
        </p:spPr>
      </p:pic>
    </p:spTree>
    <p:extLst>
      <p:ext uri="{BB962C8B-B14F-4D97-AF65-F5344CB8AC3E}">
        <p14:creationId xmlns:p14="http://schemas.microsoft.com/office/powerpoint/2010/main" val="390575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Qualisys </a:t>
            </a:r>
            <a:endParaRPr lang="sv-SE" dirty="0"/>
          </a:p>
        </p:txBody>
      </p:sp>
      <p:sp>
        <p:nvSpPr>
          <p:cNvPr id="3" name="Platshållare för innehåll 2"/>
          <p:cNvSpPr>
            <a:spLocks noGrp="1"/>
          </p:cNvSpPr>
          <p:nvPr>
            <p:ph idx="1"/>
          </p:nvPr>
        </p:nvSpPr>
        <p:spPr/>
        <p:txBody>
          <a:bodyPr/>
          <a:lstStyle/>
          <a:p>
            <a:r>
              <a:rPr lang="en-GB" dirty="0" smtClean="0"/>
              <a:t>Motion capture system</a:t>
            </a:r>
          </a:p>
          <a:p>
            <a:r>
              <a:rPr lang="en-GB" dirty="0" smtClean="0"/>
              <a:t>Uses 12 cameras </a:t>
            </a:r>
          </a:p>
          <a:p>
            <a:r>
              <a:rPr lang="en-GB" dirty="0"/>
              <a:t> </a:t>
            </a:r>
            <a:r>
              <a:rPr lang="en-GB" dirty="0" smtClean="0"/>
              <a:t>Gives Truck positions: </a:t>
            </a:r>
            <a:endParaRPr lang="en-GB" dirty="0"/>
          </a:p>
          <a:p>
            <a:pPr lvl="1"/>
            <a:r>
              <a:rPr lang="en-GB" dirty="0"/>
              <a:t>X </a:t>
            </a:r>
          </a:p>
          <a:p>
            <a:pPr lvl="1"/>
            <a:r>
              <a:rPr lang="en-GB" dirty="0"/>
              <a:t>Y </a:t>
            </a:r>
          </a:p>
          <a:p>
            <a:pPr lvl="1"/>
            <a:r>
              <a:rPr lang="en-GB" dirty="0" smtClean="0"/>
              <a:t>Yaw: </a:t>
            </a:r>
            <a:endParaRPr lang="en-GB" sz="2400" i="1" dirty="0">
              <a:latin typeface="Times"/>
              <a:cs typeface="Times"/>
            </a:endParaRPr>
          </a:p>
          <a:p>
            <a:endParaRPr lang="en-GB" dirty="0" smtClean="0"/>
          </a:p>
          <a:p>
            <a:endParaRPr lang="en-GB" dirty="0"/>
          </a:p>
        </p:txBody>
      </p:sp>
      <p:sp>
        <p:nvSpPr>
          <p:cNvPr id="5" name="textruta 4"/>
          <p:cNvSpPr txBox="1"/>
          <p:nvPr/>
        </p:nvSpPr>
        <p:spPr>
          <a:xfrm>
            <a:off x="5313566" y="5085184"/>
            <a:ext cx="2841268" cy="400110"/>
          </a:xfrm>
          <a:prstGeom prst="rect">
            <a:avLst/>
          </a:prstGeom>
          <a:noFill/>
        </p:spPr>
        <p:txBody>
          <a:bodyPr wrap="none" rtlCol="0">
            <a:spAutoFit/>
          </a:bodyPr>
          <a:lstStyle/>
          <a:p>
            <a:r>
              <a:rPr lang="en-GB" sz="2000" dirty="0" smtClean="0">
                <a:latin typeface="Times"/>
                <a:cs typeface="Times"/>
              </a:rPr>
              <a:t>Global coordinate system</a:t>
            </a:r>
            <a:endParaRPr lang="en-GB" sz="2000" dirty="0">
              <a:latin typeface="Times"/>
              <a:cs typeface="Times"/>
            </a:endParaRPr>
          </a:p>
        </p:txBody>
      </p:sp>
      <p:graphicFrame>
        <p:nvGraphicFramePr>
          <p:cNvPr id="6" name="Objekt 5"/>
          <p:cNvGraphicFramePr>
            <a:graphicFrameLocks noChangeAspect="1"/>
          </p:cNvGraphicFramePr>
          <p:nvPr>
            <p:extLst>
              <p:ext uri="{D42A27DB-BD31-4B8C-83A1-F6EECF244321}">
                <p14:modId xmlns:p14="http://schemas.microsoft.com/office/powerpoint/2010/main" val="508721720"/>
              </p:ext>
            </p:extLst>
          </p:nvPr>
        </p:nvGraphicFramePr>
        <p:xfrm>
          <a:off x="2028825" y="4457700"/>
          <a:ext cx="1917700" cy="411163"/>
        </p:xfrm>
        <a:graphic>
          <a:graphicData uri="http://schemas.openxmlformats.org/presentationml/2006/ole">
            <mc:AlternateContent xmlns:mc="http://schemas.openxmlformats.org/markup-compatibility/2006">
              <mc:Choice xmlns:v="urn:schemas-microsoft-com:vml" Requires="v">
                <p:oleObj spid="_x0000_s19464" name="Equation" r:id="rId3" imgW="1051200" imgH="219240" progId="">
                  <p:embed/>
                </p:oleObj>
              </mc:Choice>
              <mc:Fallback>
                <p:oleObj name="Equation" r:id="rId3" imgW="1051200" imgH="219240" progId="">
                  <p:embed/>
                  <p:pic>
                    <p:nvPicPr>
                      <p:cNvPr id="0"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28825" y="4457700"/>
                        <a:ext cx="1917700"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Bildobjekt 6" descr="TruckXY4.pdf"/>
          <p:cNvPicPr>
            <a:picLocks noChangeAspect="1"/>
          </p:cNvPicPr>
          <p:nvPr/>
        </p:nvPicPr>
        <p:blipFill rotWithShape="1">
          <a:blip cstate="print">
            <a:extLst>
              <a:ext uri="{28A0092B-C50C-407E-A947-70E740481C1C}">
                <a14:useLocalDpi xmlns:a14="http://schemas.microsoft.com/office/drawing/2010/main" val="0"/>
              </a:ext>
            </a:extLst>
          </a:blip>
          <a:srcRect l="9154" t="37585" r="11198" b="10667"/>
          <a:stretch/>
        </p:blipFill>
        <p:spPr>
          <a:xfrm>
            <a:off x="4788024" y="1700808"/>
            <a:ext cx="3859935" cy="3548852"/>
          </a:xfrm>
          <a:prstGeom prst="rect">
            <a:avLst/>
          </a:prstGeom>
        </p:spPr>
      </p:pic>
    </p:spTree>
    <p:extLst>
      <p:ext uri="{BB962C8B-B14F-4D97-AF65-F5344CB8AC3E}">
        <p14:creationId xmlns:p14="http://schemas.microsoft.com/office/powerpoint/2010/main" val="655101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en-US" dirty="0" smtClean="0"/>
              <a:t>NI </a:t>
            </a:r>
            <a:r>
              <a:rPr lang="en-US" dirty="0" err="1" smtClean="0"/>
              <a:t>myRIO</a:t>
            </a:r>
            <a:r>
              <a:rPr lang="en-US" dirty="0" smtClean="0"/>
              <a:t> board</a:t>
            </a:r>
            <a:endParaRPr lang="en-US" dirty="0"/>
          </a:p>
        </p:txBody>
      </p:sp>
      <p:sp>
        <p:nvSpPr>
          <p:cNvPr id="3" name="Platshållare för innehåll 2"/>
          <p:cNvSpPr>
            <a:spLocks noGrp="1"/>
          </p:cNvSpPr>
          <p:nvPr>
            <p:ph idx="1"/>
          </p:nvPr>
        </p:nvSpPr>
        <p:spPr/>
        <p:txBody>
          <a:bodyPr/>
          <a:lstStyle/>
          <a:p>
            <a:r>
              <a:rPr lang="en-US" dirty="0" smtClean="0"/>
              <a:t>Reconfigurable I/O (RIO) technology </a:t>
            </a:r>
          </a:p>
          <a:p>
            <a:r>
              <a:rPr lang="en-US" dirty="0" smtClean="0"/>
              <a:t>Programmable with LabVIEW or C</a:t>
            </a:r>
          </a:p>
          <a:p>
            <a:r>
              <a:rPr lang="en-US" dirty="0" smtClean="0"/>
              <a:t>Connected to the trucks radio controller. </a:t>
            </a:r>
          </a:p>
          <a:p>
            <a:endParaRPr lang="en-US" dirty="0"/>
          </a:p>
        </p:txBody>
      </p:sp>
      <p:pic>
        <p:nvPicPr>
          <p:cNvPr id="4" name="Bildobjekt 3" descr="myRIO.pdf"/>
          <p:cNvPicPr>
            <a:picLocks noChangeAspect="1"/>
          </p:cNvPicPr>
          <p:nvPr/>
        </p:nvPicPr>
        <p:blipFill rotWithShape="1">
          <a:blip r:embed="rId3" cstate="print">
            <a:extLst>
              <a:ext uri="{28A0092B-C50C-407E-A947-70E740481C1C}">
                <a14:useLocalDpi xmlns:a14="http://schemas.microsoft.com/office/drawing/2010/main" val="0"/>
              </a:ext>
            </a:extLst>
          </a:blip>
          <a:srcRect l="24716" t="18284" r="26184" b="53589"/>
          <a:stretch/>
        </p:blipFill>
        <p:spPr>
          <a:xfrm>
            <a:off x="539552" y="3933056"/>
            <a:ext cx="2379450" cy="1929000"/>
          </a:xfrm>
          <a:prstGeom prst="rect">
            <a:avLst/>
          </a:prstGeom>
        </p:spPr>
      </p:pic>
    </p:spTree>
    <p:extLst>
      <p:ext uri="{BB962C8B-B14F-4D97-AF65-F5344CB8AC3E}">
        <p14:creationId xmlns:p14="http://schemas.microsoft.com/office/powerpoint/2010/main" val="721617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Cruise control</a:t>
            </a:r>
            <a:endParaRPr lang="en-US" dirty="0"/>
          </a:p>
        </p:txBody>
      </p:sp>
      <p:sp>
        <p:nvSpPr>
          <p:cNvPr id="3" name="Content Placeholder 2"/>
          <p:cNvSpPr>
            <a:spLocks noGrp="1"/>
          </p:cNvSpPr>
          <p:nvPr>
            <p:ph idx="1"/>
          </p:nvPr>
        </p:nvSpPr>
        <p:spPr/>
        <p:txBody>
          <a:bodyPr/>
          <a:lstStyle/>
          <a:p>
            <a:r>
              <a:rPr lang="en-US" dirty="0" smtClean="0"/>
              <a:t>Implemented on </a:t>
            </a:r>
            <a:r>
              <a:rPr lang="en-US" dirty="0" err="1" smtClean="0"/>
              <a:t>myRIO</a:t>
            </a:r>
            <a:r>
              <a:rPr lang="en-US" dirty="0" smtClean="0"/>
              <a:t> device</a:t>
            </a:r>
          </a:p>
          <a:p>
            <a:r>
              <a:rPr lang="en-US" dirty="0" smtClean="0"/>
              <a:t>PI control</a:t>
            </a:r>
          </a:p>
          <a:p>
            <a:r>
              <a:rPr lang="en-US" dirty="0" smtClean="0"/>
              <a:t>Estimated </a:t>
            </a:r>
            <a:r>
              <a:rPr lang="en-US" dirty="0" smtClean="0"/>
              <a:t>velocity</a:t>
            </a:r>
          </a:p>
          <a:p>
            <a:r>
              <a:rPr lang="en-US" dirty="0" smtClean="0"/>
              <a:t>Relation between </a:t>
            </a:r>
            <a:br>
              <a:rPr lang="en-US" dirty="0" smtClean="0"/>
            </a:br>
            <a:r>
              <a:rPr lang="en-US" dirty="0" smtClean="0"/>
              <a:t>voltage and velocity</a:t>
            </a:r>
            <a:endParaRPr lang="en-US" dirty="0"/>
          </a:p>
        </p:txBody>
      </p:sp>
      <p:pic>
        <p:nvPicPr>
          <p:cNvPr id="1026" name="Picture 2" descr="C:\Users\SMLADMIN\Desktop\Johan &amp; Elin\Voltage relations\Car17_Voltage2Velocity.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3501008"/>
            <a:ext cx="4045868"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022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smtClean="0"/>
              <a:t>Path control</a:t>
            </a:r>
            <a:endParaRPr lang="en-US" dirty="0"/>
          </a:p>
        </p:txBody>
      </p:sp>
      <p:sp>
        <p:nvSpPr>
          <p:cNvPr id="3" name="Platshållare för innehåll 2"/>
          <p:cNvSpPr>
            <a:spLocks noGrp="1"/>
          </p:cNvSpPr>
          <p:nvPr>
            <p:ph idx="1"/>
          </p:nvPr>
        </p:nvSpPr>
        <p:spPr/>
        <p:txBody>
          <a:bodyPr>
            <a:normAutofit/>
          </a:bodyPr>
          <a:lstStyle/>
          <a:p>
            <a:r>
              <a:rPr lang="en-US" i="1" dirty="0" smtClean="0">
                <a:latin typeface="Times"/>
                <a:cs typeface="Times"/>
              </a:rPr>
              <a:t>d </a:t>
            </a:r>
            <a:r>
              <a:rPr lang="en-US" i="1" dirty="0" smtClean="0">
                <a:cs typeface="Times"/>
              </a:rPr>
              <a:t>–</a:t>
            </a:r>
            <a:r>
              <a:rPr lang="en-US" i="1" dirty="0" smtClean="0">
                <a:latin typeface="Times"/>
                <a:cs typeface="Times"/>
              </a:rPr>
              <a:t> </a:t>
            </a:r>
            <a:r>
              <a:rPr lang="en-US" dirty="0" smtClean="0">
                <a:cs typeface="Times"/>
              </a:rPr>
              <a:t>distance to</a:t>
            </a:r>
          </a:p>
          <a:p>
            <a:pPr marL="0" indent="0">
              <a:buNone/>
            </a:pPr>
            <a:r>
              <a:rPr lang="en-US" dirty="0" smtClean="0">
                <a:cs typeface="Times"/>
              </a:rPr>
              <a:t>closes point</a:t>
            </a:r>
          </a:p>
          <a:p>
            <a:r>
              <a:rPr lang="en-US" i="1" dirty="0" err="1" smtClean="0">
                <a:latin typeface="Times"/>
                <a:cs typeface="Times"/>
              </a:rPr>
              <a:t>e</a:t>
            </a:r>
            <a:r>
              <a:rPr lang="en-US" i="1" baseline="-25000" dirty="0" err="1" smtClean="0">
                <a:latin typeface="Times"/>
                <a:cs typeface="Times"/>
              </a:rPr>
              <a:t>θ</a:t>
            </a:r>
            <a:r>
              <a:rPr lang="en-US" dirty="0" smtClean="0">
                <a:cs typeface="Times"/>
              </a:rPr>
              <a:t> – angular error, </a:t>
            </a:r>
          </a:p>
          <a:p>
            <a:pPr marL="0" indent="0">
              <a:buNone/>
            </a:pPr>
            <a:r>
              <a:rPr lang="en-US" dirty="0">
                <a:cs typeface="Times"/>
              </a:rPr>
              <a:t> </a:t>
            </a:r>
            <a:r>
              <a:rPr lang="en-US" dirty="0" smtClean="0">
                <a:cs typeface="Times"/>
              </a:rPr>
              <a:t>   </a:t>
            </a:r>
            <a:r>
              <a:rPr lang="en-US" i="1" dirty="0" err="1" smtClean="0">
                <a:latin typeface="Times"/>
                <a:cs typeface="Times"/>
              </a:rPr>
              <a:t>e</a:t>
            </a:r>
            <a:r>
              <a:rPr lang="en-US" i="1" baseline="-25000" dirty="0" err="1" smtClean="0">
                <a:latin typeface="Times"/>
                <a:cs typeface="Times"/>
              </a:rPr>
              <a:t>θ</a:t>
            </a:r>
            <a:r>
              <a:rPr lang="en-US" i="1" dirty="0" smtClean="0">
                <a:latin typeface="Times"/>
                <a:cs typeface="Times"/>
              </a:rPr>
              <a:t>=</a:t>
            </a:r>
            <a:r>
              <a:rPr lang="en-US" i="1" dirty="0" err="1" smtClean="0">
                <a:latin typeface="Times"/>
                <a:cs typeface="Times"/>
              </a:rPr>
              <a:t>θ</a:t>
            </a:r>
            <a:r>
              <a:rPr lang="en-US" i="1" baseline="-25000" dirty="0" err="1" smtClean="0">
                <a:latin typeface="Times"/>
                <a:cs typeface="Times"/>
              </a:rPr>
              <a:t>r</a:t>
            </a:r>
            <a:r>
              <a:rPr lang="en-US" i="1" baseline="-25000" dirty="0" smtClean="0">
                <a:latin typeface="Times"/>
                <a:cs typeface="Times"/>
              </a:rPr>
              <a:t> </a:t>
            </a:r>
            <a:r>
              <a:rPr lang="en-US" dirty="0">
                <a:cs typeface="Times"/>
              </a:rPr>
              <a:t>–</a:t>
            </a:r>
            <a:r>
              <a:rPr lang="en-US" i="1" dirty="0" smtClean="0">
                <a:latin typeface="Times"/>
                <a:cs typeface="Times"/>
              </a:rPr>
              <a:t> </a:t>
            </a:r>
            <a:r>
              <a:rPr lang="en-US" i="1" dirty="0" err="1" smtClean="0">
                <a:solidFill>
                  <a:srgbClr val="FF0000"/>
                </a:solidFill>
                <a:latin typeface="Times"/>
                <a:cs typeface="Times"/>
              </a:rPr>
              <a:t>θ</a:t>
            </a:r>
            <a:r>
              <a:rPr lang="en-US" i="1" dirty="0" smtClean="0">
                <a:solidFill>
                  <a:srgbClr val="FF0000"/>
                </a:solidFill>
                <a:latin typeface="Times"/>
                <a:cs typeface="Times"/>
              </a:rPr>
              <a:t> </a:t>
            </a:r>
            <a:endParaRPr lang="en-US" dirty="0" smtClean="0">
              <a:solidFill>
                <a:srgbClr val="FF0000"/>
              </a:solidFill>
              <a:cs typeface="Times"/>
            </a:endParaRPr>
          </a:p>
          <a:p>
            <a:r>
              <a:rPr lang="en-US" i="1" dirty="0" err="1" smtClean="0">
                <a:latin typeface="Times"/>
                <a:cs typeface="Times"/>
              </a:rPr>
              <a:t>e</a:t>
            </a:r>
            <a:r>
              <a:rPr lang="en-US" i="1" baseline="-25000" dirty="0" err="1" smtClean="0">
                <a:latin typeface="Times"/>
                <a:cs typeface="Times"/>
              </a:rPr>
              <a:t>L</a:t>
            </a:r>
            <a:r>
              <a:rPr lang="en-US" dirty="0" smtClean="0"/>
              <a:t> – Lateral error.</a:t>
            </a:r>
          </a:p>
          <a:p>
            <a:r>
              <a:rPr lang="en-US" i="1" dirty="0" err="1" smtClean="0">
                <a:latin typeface="Times"/>
                <a:cs typeface="Times"/>
              </a:rPr>
              <a:t>e</a:t>
            </a:r>
            <a:r>
              <a:rPr lang="en-US" i="1" baseline="-25000" dirty="0" err="1" smtClean="0">
                <a:latin typeface="Times"/>
                <a:cs typeface="Times"/>
              </a:rPr>
              <a:t>L,ahead</a:t>
            </a:r>
            <a:r>
              <a:rPr lang="en-US" dirty="0" smtClean="0"/>
              <a:t> </a:t>
            </a:r>
            <a:r>
              <a:rPr lang="en-US" dirty="0"/>
              <a:t>– </a:t>
            </a:r>
            <a:r>
              <a:rPr lang="en-US" dirty="0" smtClean="0"/>
              <a:t>Look ahead </a:t>
            </a:r>
          </a:p>
          <a:p>
            <a:pPr marL="0" indent="0">
              <a:buNone/>
            </a:pPr>
            <a:r>
              <a:rPr lang="en-US" dirty="0" smtClean="0"/>
              <a:t>Lateral error.</a:t>
            </a:r>
            <a:endParaRPr lang="en-US" dirty="0"/>
          </a:p>
          <a:p>
            <a:endParaRPr lang="en-US" i="1" dirty="0"/>
          </a:p>
        </p:txBody>
      </p:sp>
      <p:sp>
        <p:nvSpPr>
          <p:cNvPr id="5" name="textruta 4"/>
          <p:cNvSpPr txBox="1"/>
          <p:nvPr/>
        </p:nvSpPr>
        <p:spPr>
          <a:xfrm>
            <a:off x="5652120" y="2060848"/>
            <a:ext cx="1139893" cy="369332"/>
          </a:xfrm>
          <a:prstGeom prst="rect">
            <a:avLst/>
          </a:prstGeom>
          <a:noFill/>
        </p:spPr>
        <p:txBody>
          <a:bodyPr wrap="none" rtlCol="0">
            <a:spAutoFit/>
          </a:bodyPr>
          <a:lstStyle/>
          <a:p>
            <a:r>
              <a:rPr lang="en-US" dirty="0" smtClean="0"/>
              <a:t>Trajectory</a:t>
            </a:r>
            <a:endParaRPr lang="en-US" dirty="0"/>
          </a:p>
        </p:txBody>
      </p:sp>
      <p:cxnSp>
        <p:nvCxnSpPr>
          <p:cNvPr id="7" name="Rak pil 6"/>
          <p:cNvCxnSpPr/>
          <p:nvPr/>
        </p:nvCxnSpPr>
        <p:spPr>
          <a:xfrm flipV="1">
            <a:off x="6444208" y="1772816"/>
            <a:ext cx="864096" cy="2880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 name="Bildobjekt 3" descr="TruckXYtrajtheta.pdf"/>
          <p:cNvPicPr>
            <a:picLocks noChangeAspect="1"/>
          </p:cNvPicPr>
          <p:nvPr/>
        </p:nvPicPr>
        <p:blipFill rotWithShape="1">
          <a:blip r:embed="rId2" cstate="print">
            <a:extLst>
              <a:ext uri="{28A0092B-C50C-407E-A947-70E740481C1C}">
                <a14:useLocalDpi xmlns:a14="http://schemas.microsoft.com/office/drawing/2010/main" val="0"/>
              </a:ext>
            </a:extLst>
          </a:blip>
          <a:srcRect l="5042" t="27780"/>
          <a:stretch/>
        </p:blipFill>
        <p:spPr>
          <a:xfrm>
            <a:off x="4427984" y="1340768"/>
            <a:ext cx="4601841" cy="4952827"/>
          </a:xfrm>
          <a:prstGeom prst="rect">
            <a:avLst/>
          </a:prstGeom>
        </p:spPr>
      </p:pic>
      <p:pic>
        <p:nvPicPr>
          <p:cNvPr id="8" name="Bildobjekt 7" descr="TruckXYtrajlat.pdf"/>
          <p:cNvPicPr>
            <a:picLocks noChangeAspect="1"/>
          </p:cNvPicPr>
          <p:nvPr/>
        </p:nvPicPr>
        <p:blipFill rotWithShape="1">
          <a:blip r:embed="rId3" cstate="print">
            <a:extLst>
              <a:ext uri="{28A0092B-C50C-407E-A947-70E740481C1C}">
                <a14:useLocalDpi xmlns:a14="http://schemas.microsoft.com/office/drawing/2010/main" val="0"/>
              </a:ext>
            </a:extLst>
          </a:blip>
          <a:srcRect l="-881" t="29414" r="1"/>
          <a:stretch/>
        </p:blipFill>
        <p:spPr>
          <a:xfrm>
            <a:off x="4579635" y="1252538"/>
            <a:ext cx="4888909" cy="4840758"/>
          </a:xfrm>
          <a:prstGeom prst="rect">
            <a:avLst/>
          </a:prstGeom>
        </p:spPr>
      </p:pic>
      <p:pic>
        <p:nvPicPr>
          <p:cNvPr id="9" name="Bildobjekt 8" descr="TruckXYtrajlook.pdf"/>
          <p:cNvPicPr>
            <a:picLocks noChangeAspect="1"/>
          </p:cNvPicPr>
          <p:nvPr/>
        </p:nvPicPr>
        <p:blipFill rotWithShape="1">
          <a:blip r:embed="rId4" cstate="print">
            <a:extLst>
              <a:ext uri="{28A0092B-C50C-407E-A947-70E740481C1C}">
                <a14:useLocalDpi xmlns:a14="http://schemas.microsoft.com/office/drawing/2010/main" val="0"/>
              </a:ext>
            </a:extLst>
          </a:blip>
          <a:srcRect l="-1381" t="34862"/>
          <a:stretch/>
        </p:blipFill>
        <p:spPr>
          <a:xfrm>
            <a:off x="4139952" y="1842125"/>
            <a:ext cx="4913126" cy="4467195"/>
          </a:xfrm>
          <a:prstGeom prst="rect">
            <a:avLst/>
          </a:prstGeom>
        </p:spPr>
      </p:pic>
    </p:spTree>
    <p:extLst>
      <p:ext uri="{BB962C8B-B14F-4D97-AF65-F5344CB8AC3E}">
        <p14:creationId xmlns:p14="http://schemas.microsoft.com/office/powerpoint/2010/main" val="3817751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control</a:t>
            </a:r>
            <a:endParaRPr lang="en-US" dirty="0"/>
          </a:p>
        </p:txBody>
      </p:sp>
      <p:sp>
        <p:nvSpPr>
          <p:cNvPr id="3" name="Content Placeholder 2"/>
          <p:cNvSpPr>
            <a:spLocks noGrp="1"/>
          </p:cNvSpPr>
          <p:nvPr>
            <p:ph idx="1"/>
          </p:nvPr>
        </p:nvSpPr>
        <p:spPr/>
        <p:txBody>
          <a:bodyPr>
            <a:normAutofit/>
          </a:bodyPr>
          <a:lstStyle/>
          <a:p>
            <a:r>
              <a:rPr lang="en-US" dirty="0"/>
              <a:t>Low level control on </a:t>
            </a:r>
            <a:r>
              <a:rPr lang="en-US" dirty="0" err="1" smtClean="0"/>
              <a:t>myRIO</a:t>
            </a:r>
            <a:endParaRPr lang="en-US" dirty="0" smtClean="0"/>
          </a:p>
          <a:p>
            <a:r>
              <a:rPr lang="en-US" dirty="0" smtClean="0"/>
              <a:t>Based on different errors</a:t>
            </a:r>
            <a:br>
              <a:rPr lang="en-US" dirty="0" smtClean="0"/>
            </a:br>
            <a:r>
              <a:rPr lang="en-US" dirty="0" smtClean="0"/>
              <a:t>- Theta</a:t>
            </a:r>
            <a:br>
              <a:rPr lang="en-US" dirty="0" smtClean="0"/>
            </a:br>
            <a:r>
              <a:rPr lang="en-US" dirty="0" smtClean="0"/>
              <a:t>- Lateral</a:t>
            </a:r>
            <a:br>
              <a:rPr lang="en-US" dirty="0" smtClean="0"/>
            </a:br>
            <a:r>
              <a:rPr lang="en-US" dirty="0" smtClean="0"/>
              <a:t>- Ahead lateral</a:t>
            </a:r>
          </a:p>
          <a:p>
            <a:r>
              <a:rPr lang="en-US" dirty="0" smtClean="0"/>
              <a:t>PID control</a:t>
            </a:r>
          </a:p>
          <a:p>
            <a:endParaRPr lang="en-US" dirty="0" smtClean="0"/>
          </a:p>
        </p:txBody>
      </p:sp>
      <p:pic>
        <p:nvPicPr>
          <p:cNvPr id="5" name="Bildobjekt 4" descr="PIDSTER.pdf"/>
          <p:cNvPicPr>
            <a:picLocks noChangeAspect="1"/>
          </p:cNvPicPr>
          <p:nvPr/>
        </p:nvPicPr>
        <p:blipFill rotWithShape="1">
          <a:blip r:embed="rId3" cstate="print">
            <a:extLst>
              <a:ext uri="{28A0092B-C50C-407E-A947-70E740481C1C}">
                <a14:useLocalDpi xmlns:a14="http://schemas.microsoft.com/office/drawing/2010/main" val="0"/>
              </a:ext>
            </a:extLst>
          </a:blip>
          <a:srcRect l="16913" t="33408" r="42908" b="15570"/>
          <a:stretch/>
        </p:blipFill>
        <p:spPr>
          <a:xfrm rot="5400000">
            <a:off x="4636665" y="2125513"/>
            <a:ext cx="3111030" cy="5112567"/>
          </a:xfrm>
          <a:prstGeom prst="rect">
            <a:avLst/>
          </a:prstGeom>
        </p:spPr>
      </p:pic>
    </p:spTree>
    <p:extLst>
      <p:ext uri="{BB962C8B-B14F-4D97-AF65-F5344CB8AC3E}">
        <p14:creationId xmlns:p14="http://schemas.microsoft.com/office/powerpoint/2010/main" val="412437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Control</a:t>
            </a:r>
            <a:endParaRPr lang="en-US" dirty="0"/>
          </a:p>
        </p:txBody>
      </p:sp>
      <p:sp>
        <p:nvSpPr>
          <p:cNvPr id="3" name="Content Placeholder 2"/>
          <p:cNvSpPr>
            <a:spLocks noGrp="1"/>
          </p:cNvSpPr>
          <p:nvPr>
            <p:ph idx="1"/>
          </p:nvPr>
        </p:nvSpPr>
        <p:spPr>
          <a:xfrm>
            <a:off x="395536" y="1556792"/>
            <a:ext cx="8229600" cy="4525963"/>
          </a:xfrm>
        </p:spPr>
        <p:txBody>
          <a:bodyPr/>
          <a:lstStyle/>
          <a:p>
            <a:r>
              <a:rPr lang="en-US" dirty="0" smtClean="0"/>
              <a:t>Trajectory between the two lanes</a:t>
            </a:r>
          </a:p>
          <a:p>
            <a:r>
              <a:rPr lang="en-US" dirty="0" smtClean="0"/>
              <a:t>New trajectory</a:t>
            </a:r>
            <a:endParaRPr lang="en-US" dirty="0"/>
          </a:p>
        </p:txBody>
      </p:sp>
      <p:pic>
        <p:nvPicPr>
          <p:cNvPr id="10" name="Bildobjekt 9" descr="chan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573016"/>
            <a:ext cx="6096000" cy="2286000"/>
          </a:xfrm>
          <a:prstGeom prst="rect">
            <a:avLst/>
          </a:prstGeom>
        </p:spPr>
      </p:pic>
      <p:pic>
        <p:nvPicPr>
          <p:cNvPr id="12" name="Bildobjekt 11" descr="change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3573016"/>
            <a:ext cx="6096000" cy="2286000"/>
          </a:xfrm>
          <a:prstGeom prst="rect">
            <a:avLst/>
          </a:prstGeom>
        </p:spPr>
      </p:pic>
      <p:pic>
        <p:nvPicPr>
          <p:cNvPr id="13" name="Bildobjekt 12" descr="change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591272"/>
            <a:ext cx="6096000" cy="2286000"/>
          </a:xfrm>
          <a:prstGeom prst="rect">
            <a:avLst/>
          </a:prstGeom>
        </p:spPr>
      </p:pic>
      <p:pic>
        <p:nvPicPr>
          <p:cNvPr id="14" name="Bildobjekt 13" descr="change4.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3591272"/>
            <a:ext cx="6096000" cy="2286000"/>
          </a:xfrm>
          <a:prstGeom prst="rect">
            <a:avLst/>
          </a:prstGeom>
        </p:spPr>
      </p:pic>
    </p:spTree>
    <p:extLst>
      <p:ext uri="{BB962C8B-B14F-4D97-AF65-F5344CB8AC3E}">
        <p14:creationId xmlns:p14="http://schemas.microsoft.com/office/powerpoint/2010/main" val="2404344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Keep Distance Control</a:t>
            </a:r>
            <a:endParaRPr lang="en-US" dirty="0"/>
          </a:p>
        </p:txBody>
      </p:sp>
      <p:sp>
        <p:nvSpPr>
          <p:cNvPr id="3" name="Content Placeholder 2"/>
          <p:cNvSpPr>
            <a:spLocks noGrp="1"/>
          </p:cNvSpPr>
          <p:nvPr>
            <p:ph idx="1"/>
          </p:nvPr>
        </p:nvSpPr>
        <p:spPr/>
        <p:txBody>
          <a:bodyPr/>
          <a:lstStyle/>
          <a:p>
            <a:r>
              <a:rPr lang="en-US" dirty="0" smtClean="0"/>
              <a:t>PID control</a:t>
            </a:r>
          </a:p>
          <a:p>
            <a:r>
              <a:rPr lang="en-US" dirty="0" smtClean="0"/>
              <a:t>Based on current and desired distance along the trajectory</a:t>
            </a:r>
          </a:p>
          <a:p>
            <a:r>
              <a:rPr lang="en-US" dirty="0" smtClean="0"/>
              <a:t>New distance keeper based on velocity</a:t>
            </a:r>
          </a:p>
          <a:p>
            <a:pPr marL="0" indent="0">
              <a:buNone/>
            </a:pPr>
            <a:endParaRPr lang="en-US" dirty="0"/>
          </a:p>
        </p:txBody>
      </p:sp>
      <p:grpSp>
        <p:nvGrpSpPr>
          <p:cNvPr id="34" name="Group 33"/>
          <p:cNvGrpSpPr/>
          <p:nvPr/>
        </p:nvGrpSpPr>
        <p:grpSpPr>
          <a:xfrm>
            <a:off x="2771800" y="4130496"/>
            <a:ext cx="3240360" cy="954688"/>
            <a:chOff x="2411760" y="5147900"/>
            <a:chExt cx="3240360" cy="954688"/>
          </a:xfrm>
        </p:grpSpPr>
        <p:sp>
          <p:nvSpPr>
            <p:cNvPr id="5" name="Rectangle 4"/>
            <p:cNvSpPr/>
            <p:nvPr/>
          </p:nvSpPr>
          <p:spPr>
            <a:xfrm>
              <a:off x="2411760" y="5157192"/>
              <a:ext cx="72008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p:cNvSpPr/>
            <p:nvPr/>
          </p:nvSpPr>
          <p:spPr>
            <a:xfrm>
              <a:off x="4932040" y="5157192"/>
              <a:ext cx="72008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p:cNvSpPr/>
            <p:nvPr/>
          </p:nvSpPr>
          <p:spPr>
            <a:xfrm>
              <a:off x="3563888" y="5733256"/>
              <a:ext cx="720080"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 name="Straight Arrow Connector 8"/>
            <p:cNvCxnSpPr>
              <a:stCxn id="5" idx="3"/>
              <a:endCxn id="6" idx="1"/>
            </p:cNvCxnSpPr>
            <p:nvPr/>
          </p:nvCxnSpPr>
          <p:spPr>
            <a:xfrm>
              <a:off x="3131840" y="53012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1840" y="5445224"/>
              <a:ext cx="0" cy="57606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7" idx="1"/>
            </p:cNvCxnSpPr>
            <p:nvPr/>
          </p:nvCxnSpPr>
          <p:spPr>
            <a:xfrm>
              <a:off x="3131840" y="5877272"/>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555776" y="5147900"/>
              <a:ext cx="504056" cy="369332"/>
            </a:xfrm>
            <a:prstGeom prst="rect">
              <a:avLst/>
            </a:prstGeom>
            <a:noFill/>
          </p:spPr>
          <p:txBody>
            <a:bodyPr wrap="square" rtlCol="0">
              <a:spAutoFit/>
            </a:bodyPr>
            <a:lstStyle/>
            <a:p>
              <a:r>
                <a:rPr lang="sv-SE" dirty="0" smtClean="0"/>
                <a:t>2</a:t>
              </a:r>
              <a:endParaRPr lang="sv-SE" dirty="0"/>
            </a:p>
          </p:txBody>
        </p:sp>
        <p:sp>
          <p:nvSpPr>
            <p:cNvPr id="26" name="TextBox 25"/>
            <p:cNvSpPr txBox="1"/>
            <p:nvPr/>
          </p:nvSpPr>
          <p:spPr>
            <a:xfrm>
              <a:off x="5076056" y="5147900"/>
              <a:ext cx="504056" cy="369332"/>
            </a:xfrm>
            <a:prstGeom prst="rect">
              <a:avLst/>
            </a:prstGeom>
            <a:noFill/>
          </p:spPr>
          <p:txBody>
            <a:bodyPr wrap="square" rtlCol="0">
              <a:spAutoFit/>
            </a:bodyPr>
            <a:lstStyle/>
            <a:p>
              <a:r>
                <a:rPr lang="sv-SE" dirty="0" smtClean="0"/>
                <a:t>1</a:t>
              </a:r>
              <a:endParaRPr lang="sv-SE" dirty="0"/>
            </a:p>
          </p:txBody>
        </p:sp>
        <p:sp>
          <p:nvSpPr>
            <p:cNvPr id="27" name="TextBox 26"/>
            <p:cNvSpPr txBox="1"/>
            <p:nvPr/>
          </p:nvSpPr>
          <p:spPr>
            <a:xfrm>
              <a:off x="3635896" y="5733256"/>
              <a:ext cx="504056" cy="369332"/>
            </a:xfrm>
            <a:prstGeom prst="rect">
              <a:avLst/>
            </a:prstGeom>
            <a:noFill/>
          </p:spPr>
          <p:txBody>
            <a:bodyPr wrap="square" rtlCol="0">
              <a:spAutoFit/>
            </a:bodyPr>
            <a:lstStyle/>
            <a:p>
              <a:r>
                <a:rPr lang="sv-SE" dirty="0" smtClean="0"/>
                <a:t>3</a:t>
              </a:r>
              <a:endParaRPr lang="sv-SE" dirty="0"/>
            </a:p>
          </p:txBody>
        </p:sp>
        <p:cxnSp>
          <p:nvCxnSpPr>
            <p:cNvPr id="31" name="Curved Connector 30"/>
            <p:cNvCxnSpPr>
              <a:stCxn id="7" idx="3"/>
              <a:endCxn id="6" idx="1"/>
            </p:cNvCxnSpPr>
            <p:nvPr/>
          </p:nvCxnSpPr>
          <p:spPr>
            <a:xfrm flipV="1">
              <a:off x="4283968" y="5301208"/>
              <a:ext cx="648072" cy="576064"/>
            </a:xfrm>
            <a:prstGeom prst="curvedConnector3">
              <a:avLst>
                <a:gd name="adj1" fmla="val 50000"/>
              </a:avLst>
            </a:prstGeom>
            <a:ln>
              <a:prstDash val="dashDot"/>
            </a:ln>
          </p:spPr>
          <p:style>
            <a:lnRef idx="1">
              <a:schemeClr val="accent1"/>
            </a:lnRef>
            <a:fillRef idx="0">
              <a:schemeClr val="accent1"/>
            </a:fillRef>
            <a:effectRef idx="0">
              <a:schemeClr val="accent1"/>
            </a:effectRef>
            <a:fontRef idx="minor">
              <a:schemeClr val="tx1"/>
            </a:fontRef>
          </p:style>
        </p:cxnSp>
      </p:grpSp>
      <p:graphicFrame>
        <p:nvGraphicFramePr>
          <p:cNvPr id="16" name="Object 15"/>
          <p:cNvGraphicFramePr>
            <a:graphicFrameLocks noChangeAspect="1"/>
          </p:cNvGraphicFramePr>
          <p:nvPr/>
        </p:nvGraphicFramePr>
        <p:xfrm>
          <a:off x="753180" y="5373216"/>
          <a:ext cx="7563236" cy="552698"/>
        </p:xfrm>
        <a:graphic>
          <a:graphicData uri="http://schemas.openxmlformats.org/presentationml/2006/ole">
            <mc:AlternateContent xmlns:mc="http://schemas.openxmlformats.org/markup-compatibility/2006">
              <mc:Choice xmlns:v="urn:schemas-microsoft-com:vml" Requires="v">
                <p:oleObj spid="_x0000_s20488" name="Equation" r:id="rId4" imgW="3301920" imgH="241200" progId="Equation.3">
                  <p:embed/>
                </p:oleObj>
              </mc:Choice>
              <mc:Fallback>
                <p:oleObj name="Equation" r:id="rId4" imgW="330192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180" y="5373216"/>
                        <a:ext cx="7563236" cy="5526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50022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2182</TotalTime>
  <Words>826</Words>
  <Application>Microsoft Office PowerPoint</Application>
  <PresentationFormat>On-screen Show (4:3)</PresentationFormat>
  <Paragraphs>88</Paragraphs>
  <Slides>15</Slides>
  <Notes>10</Notes>
  <HiddenSlides>0</HiddenSlides>
  <MMClips>3</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17" baseType="lpstr">
      <vt:lpstr>Office Theme</vt:lpstr>
      <vt:lpstr>Equation</vt:lpstr>
      <vt:lpstr>Decentralized Control of Truck Vehicles</vt:lpstr>
      <vt:lpstr>Introduction</vt:lpstr>
      <vt:lpstr>Qualisys </vt:lpstr>
      <vt:lpstr>NI myRIO board</vt:lpstr>
      <vt:lpstr>Cruise control</vt:lpstr>
      <vt:lpstr>Path control</vt:lpstr>
      <vt:lpstr>Path control</vt:lpstr>
      <vt:lpstr>Path Control</vt:lpstr>
      <vt:lpstr>Keep Distance Control</vt:lpstr>
      <vt:lpstr>Supervisory Layer and Communication</vt:lpstr>
      <vt:lpstr>Demo</vt:lpstr>
      <vt:lpstr>Questions?  Thank you!</vt:lpstr>
      <vt:lpstr>Emergency Vehicle Scenario</vt:lpstr>
      <vt:lpstr>Keep Distance Control</vt:lpstr>
      <vt:lpstr>Merge Platoons</vt:lpstr>
    </vt:vector>
  </TitlesOfParts>
  <Company>Kungliga Tekniska Högskolan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Decentralized Control of Truck Vehicles</dc:title>
  <dc:creator>SMLADMIN</dc:creator>
  <cp:lastModifiedBy>SMLADMIN</cp:lastModifiedBy>
  <cp:revision>47</cp:revision>
  <dcterms:created xsi:type="dcterms:W3CDTF">2015-08-13T09:54:09Z</dcterms:created>
  <dcterms:modified xsi:type="dcterms:W3CDTF">2015-08-27T07:14:48Z</dcterms:modified>
</cp:coreProperties>
</file>